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57" r:id="rId4"/>
    <p:sldId id="258" r:id="rId5"/>
    <p:sldId id="260" r:id="rId6"/>
    <p:sldId id="261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56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8A7E87-91A3-4773-AF11-ED9338A60189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BB3031-5BC8-466A-B1F3-312551B65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690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need to keep 3D information</a:t>
            </a:r>
            <a:r>
              <a:rPr lang="en-US" baseline="0" dirty="0" smtClean="0"/>
              <a:t> as long as possible, </a:t>
            </a:r>
            <a:r>
              <a:rPr lang="en-US" baseline="0" dirty="0" err="1" smtClean="0"/>
              <a:t>eg</a:t>
            </a:r>
            <a:r>
              <a:rPr lang="en-US" baseline="0" dirty="0" smtClean="0"/>
              <a:t> hidden surface removal is done later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B3031-5BC8-466A-B1F3-312551B658B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948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E4477-8892-453E-B33E-BF953146BB92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C59F9-B31F-44E2-B026-5915A23B7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965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E4477-8892-453E-B33E-BF953146BB92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C59F9-B31F-44E2-B026-5915A23B7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802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E4477-8892-453E-B33E-BF953146BB92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C59F9-B31F-44E2-B026-5915A23B7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35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E4477-8892-453E-B33E-BF953146BB92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C59F9-B31F-44E2-B026-5915A23B7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417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E4477-8892-453E-B33E-BF953146BB92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C59F9-B31F-44E2-B026-5915A23B7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114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E4477-8892-453E-B33E-BF953146BB92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C59F9-B31F-44E2-B026-5915A23B7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8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E4477-8892-453E-B33E-BF953146BB92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C59F9-B31F-44E2-B026-5915A23B7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419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E4477-8892-453E-B33E-BF953146BB92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C59F9-B31F-44E2-B026-5915A23B7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442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E4477-8892-453E-B33E-BF953146BB92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C59F9-B31F-44E2-B026-5915A23B7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838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E4477-8892-453E-B33E-BF953146BB92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C59F9-B31F-44E2-B026-5915A23B7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092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E4477-8892-453E-B33E-BF953146BB92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C59F9-B31F-44E2-B026-5915A23B7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327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E4477-8892-453E-B33E-BF953146BB92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C59F9-B31F-44E2-B026-5915A23B7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725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Basic Graphics Concepts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chemeClr val="tx1"/>
                </a:solidFill>
              </a:rPr>
              <a:t>Day One</a:t>
            </a:r>
          </a:p>
          <a:p>
            <a:pPr algn="r"/>
            <a:r>
              <a:rPr lang="en-US" dirty="0" smtClean="0">
                <a:solidFill>
                  <a:schemeClr val="tx1"/>
                </a:solidFill>
              </a:rPr>
              <a:t>CSCI 440</a:t>
            </a:r>
          </a:p>
        </p:txBody>
      </p:sp>
    </p:spTree>
    <p:extLst>
      <p:ext uri="{BB962C8B-B14F-4D97-AF65-F5344CB8AC3E}">
        <p14:creationId xmlns:p14="http://schemas.microsoft.com/office/powerpoint/2010/main" val="239652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WebGL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  <p:sp>
        <p:nvSpPr>
          <p:cNvPr id="5" name="TextBox 4"/>
          <p:cNvSpPr txBox="1"/>
          <p:nvPr/>
        </p:nvSpPr>
        <p:spPr>
          <a:xfrm>
            <a:off x="7620826" y="6477000"/>
            <a:ext cx="14318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Angel - figure </a:t>
            </a:r>
            <a:r>
              <a:rPr lang="en-US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2.4</a:t>
            </a:r>
            <a:endParaRPr lang="en-US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45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 classes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Quick Tutorial on HTML and JavaScript</a:t>
            </a:r>
          </a:p>
          <a:p>
            <a:endParaRPr lang="en-US" dirty="0" smtClean="0"/>
          </a:p>
          <a:p>
            <a:r>
              <a:rPr lang="en-US" dirty="0" smtClean="0"/>
              <a:t>A simple </a:t>
            </a:r>
            <a:r>
              <a:rPr lang="en-US" dirty="0" err="1" smtClean="0"/>
              <a:t>WebGL</a:t>
            </a:r>
            <a:r>
              <a:rPr lang="en-US" dirty="0" smtClean="0"/>
              <a:t>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35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Terminology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object</a:t>
            </a:r>
            <a:r>
              <a:rPr lang="en-US" sz="2800" dirty="0" smtClean="0"/>
              <a:t> - the thing being modeled </a:t>
            </a:r>
          </a:p>
          <a:p>
            <a:r>
              <a:rPr lang="en-US" sz="2800" b="1" dirty="0" smtClean="0"/>
              <a:t>image</a:t>
            </a:r>
            <a:r>
              <a:rPr lang="en-US" sz="2800" dirty="0" smtClean="0"/>
              <a:t> - view of object(s) on the screen</a:t>
            </a:r>
          </a:p>
          <a:p>
            <a:r>
              <a:rPr lang="en-US" sz="2800" b="1" dirty="0" smtClean="0"/>
              <a:t>frame buffer </a:t>
            </a:r>
            <a:r>
              <a:rPr lang="en-US" sz="2800" dirty="0" smtClean="0"/>
              <a:t>- memory that contains the pixels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for each pixel, we need red, green, blue, and depth.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located on the GPU</a:t>
            </a:r>
          </a:p>
          <a:p>
            <a:pPr>
              <a:spcBef>
                <a:spcPts val="1800"/>
              </a:spcBef>
            </a:pPr>
            <a:r>
              <a:rPr lang="en-US" sz="2800" b="1" dirty="0" smtClean="0"/>
              <a:t>transformation</a:t>
            </a:r>
            <a:r>
              <a:rPr lang="en-US" sz="2800" dirty="0" smtClean="0"/>
              <a:t> - translate, rotate, scale</a:t>
            </a:r>
          </a:p>
          <a:p>
            <a:r>
              <a:rPr lang="en-US" sz="2800" b="1" dirty="0" smtClean="0"/>
              <a:t>clipping</a:t>
            </a:r>
            <a:r>
              <a:rPr lang="en-US" sz="2800" dirty="0"/>
              <a:t> </a:t>
            </a:r>
            <a:r>
              <a:rPr lang="en-US" sz="2800" dirty="0" smtClean="0"/>
              <a:t>- deciding which part of the world to view</a:t>
            </a:r>
          </a:p>
          <a:p>
            <a:r>
              <a:rPr lang="en-US" sz="2800" b="1" dirty="0" smtClean="0"/>
              <a:t>projection</a:t>
            </a:r>
            <a:r>
              <a:rPr lang="en-US" sz="2800" dirty="0" smtClean="0"/>
              <a:t>- converting from 3d to 2d</a:t>
            </a:r>
          </a:p>
          <a:p>
            <a:r>
              <a:rPr lang="en-US" sz="2800" b="1" dirty="0" err="1" smtClean="0"/>
              <a:t>rasterization</a:t>
            </a:r>
            <a:r>
              <a:rPr lang="en-US" sz="2800" dirty="0" smtClean="0"/>
              <a:t> - display the pixels on the screen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6644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Graphic Elements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461963" indent="-461963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b="1" dirty="0" smtClean="0"/>
              <a:t>Objects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points are specified in model coordinates</a:t>
            </a:r>
          </a:p>
          <a:p>
            <a:pPr marL="461963" indent="-461963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b="1" dirty="0" smtClean="0"/>
              <a:t>Viewer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where the viewer is standing and direction of sight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how much of the world can be seen</a:t>
            </a:r>
          </a:p>
          <a:p>
            <a:pPr marL="461963" indent="-461963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b="1" dirty="0" smtClean="0"/>
              <a:t>Lighting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ambient, direct, colored, </a:t>
            </a:r>
            <a:r>
              <a:rPr lang="en-US" dirty="0" err="1" smtClean="0"/>
              <a:t>etc</a:t>
            </a:r>
            <a:endParaRPr lang="en-US" dirty="0" smtClean="0"/>
          </a:p>
          <a:p>
            <a:pPr marL="461963" indent="-461963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b="1" dirty="0" smtClean="0"/>
              <a:t>Material Properties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color, shiny-ness, pattern,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76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Viewing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343400"/>
            <a:ext cx="7772400" cy="1905000"/>
          </a:xfrm>
        </p:spPr>
        <p:txBody>
          <a:bodyPr/>
          <a:lstStyle/>
          <a:p>
            <a:r>
              <a:rPr lang="en-US" dirty="0" smtClean="0"/>
              <a:t>it's all math</a:t>
            </a:r>
          </a:p>
          <a:p>
            <a:pPr lvl="1"/>
            <a:r>
              <a:rPr lang="en-US" dirty="0" smtClean="0"/>
              <a:t>a model is just numbers</a:t>
            </a:r>
          </a:p>
          <a:p>
            <a:pPr lvl="1"/>
            <a:r>
              <a:rPr lang="en-US" dirty="0" smtClean="0"/>
              <a:t>transformation and viewing are just simple linear algebra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4114800" cy="2491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447800"/>
            <a:ext cx="2491600" cy="2491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63622" y="6553200"/>
            <a:ext cx="2080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Angel - figures 1.6 and 1.7</a:t>
            </a:r>
            <a:endParaRPr lang="en-US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3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Pinhole Camera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95400"/>
            <a:ext cx="4343400" cy="38401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447800"/>
            <a:ext cx="3251200" cy="3251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86400" y="5029200"/>
            <a:ext cx="1838965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y</a:t>
            </a:r>
          </a:p>
          <a:p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b="1" baseline="-25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-------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z / d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72224" y="6553200"/>
            <a:ext cx="22717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Angel - figures 1.12 and 1.13</a:t>
            </a:r>
            <a:endParaRPr lang="en-US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946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Pinhole Camera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 = 10</a:t>
            </a:r>
          </a:p>
          <a:p>
            <a:pPr marL="0" indent="0">
              <a:buNone/>
            </a:pPr>
            <a:r>
              <a:rPr lang="en-US" dirty="0"/>
              <a:t>A</a:t>
            </a:r>
            <a:r>
              <a:rPr lang="en-US" dirty="0" smtClean="0"/>
              <a:t> = [ 25, 15, 10 ]</a:t>
            </a:r>
          </a:p>
          <a:p>
            <a:pPr marL="0" indent="0">
              <a:buNone/>
            </a:pPr>
            <a:r>
              <a:rPr lang="en-US" dirty="0"/>
              <a:t>B</a:t>
            </a:r>
            <a:r>
              <a:rPr lang="en-US" dirty="0" smtClean="0"/>
              <a:t> = [ 25, 25, 10 ]</a:t>
            </a:r>
          </a:p>
          <a:p>
            <a:pPr marL="0" indent="0">
              <a:buNone/>
            </a:pPr>
            <a:r>
              <a:rPr lang="en-US" dirty="0"/>
              <a:t>C</a:t>
            </a:r>
            <a:r>
              <a:rPr lang="en-US" dirty="0" smtClean="0"/>
              <a:t> = [ 25, 15, 25 ]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A</a:t>
            </a:r>
            <a:r>
              <a:rPr lang="en-US" baseline="-25000" dirty="0" err="1" smtClean="0"/>
              <a:t>p</a:t>
            </a:r>
            <a:r>
              <a:rPr lang="en-US" dirty="0" smtClean="0"/>
              <a:t> = [ 25, 15 ]</a:t>
            </a:r>
          </a:p>
          <a:p>
            <a:pPr marL="0" indent="0">
              <a:buNone/>
            </a:pPr>
            <a:r>
              <a:rPr lang="en-US" dirty="0" err="1"/>
              <a:t>B</a:t>
            </a:r>
            <a:r>
              <a:rPr lang="en-US" baseline="-25000" dirty="0" err="1" smtClean="0"/>
              <a:t>p</a:t>
            </a:r>
            <a:r>
              <a:rPr lang="en-US" dirty="0" smtClean="0"/>
              <a:t> = [ 25, 25 ]</a:t>
            </a:r>
          </a:p>
          <a:p>
            <a:pPr marL="0" indent="0">
              <a:buNone/>
            </a:pPr>
            <a:r>
              <a:rPr lang="en-US" dirty="0" err="1"/>
              <a:t>C</a:t>
            </a:r>
            <a:r>
              <a:rPr lang="en-US" baseline="-25000" dirty="0" err="1" smtClean="0"/>
              <a:t>p</a:t>
            </a:r>
            <a:r>
              <a:rPr lang="en-US" dirty="0" smtClean="0"/>
              <a:t> = [ 10,   6 ]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33435" y="1524000"/>
            <a:ext cx="1838965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y</a:t>
            </a:r>
          </a:p>
          <a:p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b="1" baseline="-25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-------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z / d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33434" y="2734270"/>
            <a:ext cx="1794081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x</a:t>
            </a: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b="1" baseline="-25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-------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z / d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371600"/>
            <a:ext cx="1210270" cy="12102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67200" y="4648200"/>
            <a:ext cx="43316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Q : Where is </a:t>
            </a:r>
            <a:r>
              <a:rPr lang="en-US" sz="2800" dirty="0" err="1" smtClean="0">
                <a:solidFill>
                  <a:srgbClr val="C00000"/>
                </a:solidFill>
              </a:rPr>
              <a:t>A</a:t>
            </a:r>
            <a:r>
              <a:rPr lang="en-US" sz="2800" baseline="-25000" dirty="0" err="1" smtClean="0">
                <a:solidFill>
                  <a:srgbClr val="C00000"/>
                </a:solidFill>
              </a:rPr>
              <a:t>p</a:t>
            </a:r>
            <a:r>
              <a:rPr lang="en-US" sz="2800" dirty="0" smtClean="0">
                <a:solidFill>
                  <a:srgbClr val="C00000"/>
                </a:solidFill>
              </a:rPr>
              <a:t> when d=20?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A : [ 50, 30 ]</a:t>
            </a:r>
            <a:endParaRPr lang="en-US" sz="2800" dirty="0">
              <a:solidFill>
                <a:srgbClr val="C0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419600" y="1524000"/>
            <a:ext cx="0" cy="2133600"/>
          </a:xfrm>
          <a:prstGeom prst="line">
            <a:avLst/>
          </a:prstGeom>
          <a:ln w="2540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467100" y="2590800"/>
            <a:ext cx="1905000" cy="0"/>
          </a:xfrm>
          <a:prstGeom prst="line">
            <a:avLst/>
          </a:prstGeom>
          <a:ln w="2540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5181600" y="1752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181600" y="1981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029200" y="2514600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359338" y="1535668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203073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Graphics Processing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382963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Vertex Processing</a:t>
            </a:r>
          </a:p>
          <a:p>
            <a:r>
              <a:rPr lang="en-US" dirty="0" smtClean="0"/>
              <a:t>transformations</a:t>
            </a:r>
          </a:p>
          <a:p>
            <a:pPr lvl="1"/>
            <a:r>
              <a:rPr lang="en-US" dirty="0" smtClean="0"/>
              <a:t>4x4 matrix multiplication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input and output is 3D points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24001"/>
            <a:ext cx="8077200" cy="761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826" y="6477000"/>
            <a:ext cx="15231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Angel - figure 1.31</a:t>
            </a:r>
            <a:endParaRPr lang="en-US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19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Graphics Processing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382963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Clipping and Primitive Assembly</a:t>
            </a:r>
          </a:p>
          <a:p>
            <a:r>
              <a:rPr lang="en-US" sz="2800" dirty="0" smtClean="0"/>
              <a:t>use a pyramid shaped clipping volume to reduce the amount of data we need to process</a:t>
            </a:r>
          </a:p>
          <a:p>
            <a:r>
              <a:rPr lang="en-US" sz="2800" dirty="0" smtClean="0"/>
              <a:t>output is the primitives (lines, triangles, points) that need to be drawn on the screen</a:t>
            </a:r>
            <a:endParaRPr lang="en-US" sz="28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24001"/>
            <a:ext cx="8077200" cy="76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47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Graphics Processing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382963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err="1" smtClean="0"/>
              <a:t>Rasterization</a:t>
            </a:r>
            <a:endParaRPr lang="en-US" b="1" u="sng" dirty="0" smtClean="0"/>
          </a:p>
          <a:p>
            <a:r>
              <a:rPr lang="en-US" dirty="0" smtClean="0"/>
              <a:t>output is color, location and depth of potential pixels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b="1" u="sng" dirty="0" smtClean="0"/>
              <a:t>Fragment Processing</a:t>
            </a:r>
          </a:p>
          <a:p>
            <a:r>
              <a:rPr lang="en-US" dirty="0" smtClean="0"/>
              <a:t>blend pixels, apply textures, etc.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24001"/>
            <a:ext cx="8077200" cy="76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10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372</Words>
  <Application>Microsoft Office PowerPoint</Application>
  <PresentationFormat>On-screen Show (4:3)</PresentationFormat>
  <Paragraphs>76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Basic Graphics Concepts</vt:lpstr>
      <vt:lpstr>Terminology</vt:lpstr>
      <vt:lpstr>Graphic Elements</vt:lpstr>
      <vt:lpstr>Viewing</vt:lpstr>
      <vt:lpstr>The Pinhole Camera</vt:lpstr>
      <vt:lpstr>Pinhole Camera</vt:lpstr>
      <vt:lpstr>Graphics Processing</vt:lpstr>
      <vt:lpstr>Graphics Processing</vt:lpstr>
      <vt:lpstr>Graphics Processing</vt:lpstr>
      <vt:lpstr>WebGL</vt:lpstr>
      <vt:lpstr>next classes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Graphics Concepts</dc:title>
  <dc:creator>Stephen Dannelly</dc:creator>
  <cp:lastModifiedBy>Stephen Dannelly</cp:lastModifiedBy>
  <cp:revision>11</cp:revision>
  <dcterms:created xsi:type="dcterms:W3CDTF">2014-08-11T15:20:45Z</dcterms:created>
  <dcterms:modified xsi:type="dcterms:W3CDTF">2014-08-26T16:27:15Z</dcterms:modified>
</cp:coreProperties>
</file>